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39" r:id="rId3"/>
    <p:sldId id="282" r:id="rId4"/>
    <p:sldId id="321" r:id="rId5"/>
    <p:sldId id="327" r:id="rId6"/>
    <p:sldId id="307" r:id="rId7"/>
    <p:sldId id="324" r:id="rId8"/>
    <p:sldId id="331" r:id="rId9"/>
    <p:sldId id="329" r:id="rId10"/>
    <p:sldId id="310" r:id="rId11"/>
    <p:sldId id="337" r:id="rId12"/>
    <p:sldId id="322" r:id="rId13"/>
    <p:sldId id="328" r:id="rId14"/>
    <p:sldId id="335" r:id="rId15"/>
    <p:sldId id="332" r:id="rId16"/>
    <p:sldId id="334" r:id="rId17"/>
    <p:sldId id="333" r:id="rId18"/>
    <p:sldId id="265" r:id="rId19"/>
    <p:sldId id="303" r:id="rId20"/>
    <p:sldId id="302" r:id="rId21"/>
    <p:sldId id="305" r:id="rId22"/>
    <p:sldId id="336" r:id="rId23"/>
    <p:sldId id="325" r:id="rId24"/>
    <p:sldId id="338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B073B90-AEE2-4939-99E1-0F1965023986}">
          <p14:sldIdLst>
            <p14:sldId id="320"/>
            <p14:sldId id="339"/>
            <p14:sldId id="282"/>
            <p14:sldId id="321"/>
            <p14:sldId id="327"/>
            <p14:sldId id="307"/>
            <p14:sldId id="324"/>
            <p14:sldId id="331"/>
            <p14:sldId id="329"/>
            <p14:sldId id="310"/>
            <p14:sldId id="337"/>
            <p14:sldId id="322"/>
            <p14:sldId id="328"/>
            <p14:sldId id="335"/>
            <p14:sldId id="332"/>
            <p14:sldId id="334"/>
            <p14:sldId id="333"/>
            <p14:sldId id="265"/>
            <p14:sldId id="303"/>
            <p14:sldId id="302"/>
            <p14:sldId id="305"/>
            <p14:sldId id="336"/>
            <p14:sldId id="325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9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6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6D05-B644-4B6F-9D60-F3CFE12C3407}" type="datetimeFigureOut">
              <a:rPr lang="fr-FR" smtClean="0"/>
              <a:t>22/11/2024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FF69-F2D7-4CFD-B899-DFBD0769C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81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6D05-B644-4B6F-9D60-F3CFE12C3407}" type="datetimeFigureOut">
              <a:rPr lang="fr-FR" smtClean="0"/>
              <a:t>22/11/2024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FF69-F2D7-4CFD-B899-DFBD0769C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5456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6D05-B644-4B6F-9D60-F3CFE12C3407}" type="datetimeFigureOut">
              <a:rPr lang="fr-FR" smtClean="0"/>
              <a:t>22/11/2024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FF69-F2D7-4CFD-B899-DFBD0769C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531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6D05-B644-4B6F-9D60-F3CFE12C3407}" type="datetimeFigureOut">
              <a:rPr lang="fr-FR" smtClean="0"/>
              <a:t>22/11/2024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FF69-F2D7-4CFD-B899-DFBD0769C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97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6D05-B644-4B6F-9D60-F3CFE12C3407}" type="datetimeFigureOut">
              <a:rPr lang="fr-FR" smtClean="0"/>
              <a:t>22/11/2024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FF69-F2D7-4CFD-B899-DFBD0769C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952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6D05-B644-4B6F-9D60-F3CFE12C3407}" type="datetimeFigureOut">
              <a:rPr lang="fr-FR" smtClean="0"/>
              <a:t>22/11/2024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FF69-F2D7-4CFD-B899-DFBD0769C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5857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6D05-B644-4B6F-9D60-F3CFE12C3407}" type="datetimeFigureOut">
              <a:rPr lang="fr-FR" smtClean="0"/>
              <a:t>22/11/2024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FF69-F2D7-4CFD-B899-DFBD0769C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236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6D05-B644-4B6F-9D60-F3CFE12C3407}" type="datetimeFigureOut">
              <a:rPr lang="fr-FR" smtClean="0"/>
              <a:t>22/11/2024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FF69-F2D7-4CFD-B899-DFBD0769C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081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6D05-B644-4B6F-9D60-F3CFE12C3407}" type="datetimeFigureOut">
              <a:rPr lang="fr-FR" smtClean="0"/>
              <a:t>22/11/2024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FF69-F2D7-4CFD-B899-DFBD0769C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463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6D05-B644-4B6F-9D60-F3CFE12C3407}" type="datetimeFigureOut">
              <a:rPr lang="fr-FR" smtClean="0"/>
              <a:t>22/11/2024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FF69-F2D7-4CFD-B899-DFBD0769C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62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6D05-B644-4B6F-9D60-F3CFE12C3407}" type="datetimeFigureOut">
              <a:rPr lang="fr-FR" smtClean="0"/>
              <a:t>22/11/2024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FF69-F2D7-4CFD-B899-DFBD0769C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14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B6D05-B644-4B6F-9D60-F3CFE12C3407}" type="datetimeFigureOut">
              <a:rPr lang="fr-FR" smtClean="0"/>
              <a:t>22/11/2024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4FF69-F2D7-4CFD-B899-DFBD0769C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06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0F422A-6C20-4FAA-9361-682613BC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725" y="4176713"/>
            <a:ext cx="8439150" cy="1352549"/>
          </a:xfrm>
        </p:spPr>
        <p:txBody>
          <a:bodyPr>
            <a:noAutofit/>
          </a:bodyPr>
          <a:lstStyle/>
          <a:p>
            <a:pPr algn="ctr"/>
            <a:r>
              <a:rPr lang="fr-FR" sz="4000" b="1" i="1" dirty="0"/>
              <a:t>Aventurières, aventuriers</a:t>
            </a:r>
            <a:r>
              <a:rPr lang="fr-FR" sz="3600" i="1" dirty="0"/>
              <a:t>. </a:t>
            </a:r>
            <a:br>
              <a:rPr lang="fr-FR" sz="3600" i="1" dirty="0"/>
            </a:br>
            <a:r>
              <a:rPr lang="fr-FR" sz="3600" i="1" dirty="0"/>
              <a:t>Du jamais vu grâce au cinéma </a:t>
            </a:r>
            <a:r>
              <a:rPr lang="fr-FR" sz="3600" dirty="0"/>
              <a:t>!</a:t>
            </a:r>
            <a:br>
              <a:rPr lang="fr-FR" sz="3600" dirty="0"/>
            </a:br>
            <a:r>
              <a:rPr lang="fr-FR" sz="2000" dirty="0">
                <a:solidFill>
                  <a:schemeClr val="bg1"/>
                </a:solidFill>
              </a:rPr>
              <a:t>n</a:t>
            </a:r>
            <a:br>
              <a:rPr lang="fr-FR" sz="3600" dirty="0"/>
            </a:br>
            <a:r>
              <a:rPr lang="fr-FR" sz="3200" b="1" i="1" dirty="0"/>
              <a:t>Le Voleur de Bagdad </a:t>
            </a:r>
            <a:r>
              <a:rPr lang="fr-FR" sz="3200" dirty="0"/>
              <a:t>(1940), </a:t>
            </a:r>
            <a:br>
              <a:rPr lang="fr-FR" sz="3200" dirty="0"/>
            </a:br>
            <a:r>
              <a:rPr lang="fr-FR" sz="3200" dirty="0"/>
              <a:t>  </a:t>
            </a:r>
            <a:r>
              <a:rPr lang="fr-FR" sz="3200" b="1" i="1" dirty="0"/>
              <a:t>L’Etrange Noel de Monsieur Jack </a:t>
            </a:r>
            <a:r>
              <a:rPr lang="fr-FR" sz="3200" dirty="0"/>
              <a:t>(1993), </a:t>
            </a:r>
            <a:r>
              <a:rPr lang="fr-FR" sz="3200" b="1" i="1" dirty="0" err="1"/>
              <a:t>Microcosmos</a:t>
            </a:r>
            <a:r>
              <a:rPr lang="fr-FR" sz="3200" dirty="0"/>
              <a:t> (1996) et </a:t>
            </a:r>
            <a:br>
              <a:rPr lang="fr-FR" sz="3200" dirty="0"/>
            </a:br>
            <a:r>
              <a:rPr lang="fr-FR" sz="3200" b="1" i="1" dirty="0" err="1"/>
              <a:t>Calamity</a:t>
            </a:r>
            <a:r>
              <a:rPr lang="fr-FR" sz="3200" b="1" i="1" dirty="0"/>
              <a:t> Jane, </a:t>
            </a:r>
            <a:br>
              <a:rPr lang="fr-FR" sz="3200" b="1" i="1" dirty="0"/>
            </a:br>
            <a:r>
              <a:rPr lang="fr-FR" sz="3200" b="1" i="1" dirty="0"/>
              <a:t>une enfance de Martha </a:t>
            </a:r>
            <a:r>
              <a:rPr lang="fr-FR" sz="3200" b="1" i="1" dirty="0" err="1"/>
              <a:t>Cannary</a:t>
            </a:r>
            <a:r>
              <a:rPr lang="fr-FR" sz="3200" dirty="0"/>
              <a:t> (2020)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A99C3BF-6A78-417E-8961-FBEA23143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809875"/>
            <a:ext cx="5010150" cy="3757613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A69F4C0-1D63-4E71-9CAA-AF04124A4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24" y="-28575"/>
            <a:ext cx="7156637" cy="2938462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315A255-3DCE-4852-9126-1EB6C9203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144"/>
            <a:ext cx="3638704" cy="29540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3BFF92-C620-47A2-8CC9-2FD91677DF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963" y="-44144"/>
            <a:ext cx="4916037" cy="295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38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4AEDBF-3FD4-42EA-9D1E-BC9F886D2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61894"/>
            <a:ext cx="6162675" cy="1325563"/>
          </a:xfrm>
        </p:spPr>
        <p:txBody>
          <a:bodyPr>
            <a:noAutofit/>
          </a:bodyPr>
          <a:lstStyle/>
          <a:p>
            <a:r>
              <a:rPr lang="fr-FR" sz="4000" b="1" dirty="0"/>
              <a:t>Les habits de Martha Jane:</a:t>
            </a:r>
            <a:br>
              <a:rPr lang="fr-FR" sz="4000" b="1" dirty="0"/>
            </a:br>
            <a:r>
              <a:rPr lang="fr-FR" sz="4000" b="1" dirty="0"/>
              <a:t>"féminine" si je veux!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146B8D-E937-48B6-A7ED-9739525E1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962150"/>
            <a:ext cx="9010240" cy="37560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44980B9-23FE-4611-A639-0740A986F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240" y="271629"/>
            <a:ext cx="3781159" cy="157622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8D949E3-B6CF-45F7-97C4-089EEFB013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4" y="5010151"/>
            <a:ext cx="4162425" cy="173515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65BC43A-C92C-493B-AC8C-92D49445D5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802949"/>
            <a:ext cx="4391027" cy="183045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7D35071-A3FC-41DC-82B9-9BAB788D6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7" y="5419125"/>
            <a:ext cx="3181347" cy="132618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E8D3B05-A70C-4259-804A-EA2D733F5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74" y="2364454"/>
            <a:ext cx="5381625" cy="224339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64897E0-1062-4E84-BCEB-84F9F436EA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27" y="583972"/>
            <a:ext cx="1790964" cy="7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19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40C8FE-0044-4EE8-A336-32F89EA82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Ecouter la nature/ Recréer le son du western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98FA0CF-2587-49E7-8203-FE64BAE2BF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0" y="2740313"/>
            <a:ext cx="5181600" cy="2160011"/>
          </a:xfrm>
        </p:spPr>
      </p:pic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79A33C5A-E1EF-4455-B416-4088EFA78D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du contenu 5">
            <a:extLst>
              <a:ext uri="{FF2B5EF4-FFF2-40B4-BE49-F238E27FC236}">
                <a16:creationId xmlns:a16="http://schemas.microsoft.com/office/drawing/2014/main" id="{E448E9D0-5FB5-4557-8552-05D5F86E9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2878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10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9ECFCD-4B7A-4A62-979B-5BECE2AED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5080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Jouer à sa faire peur : Les dangers de l’aventure</a:t>
            </a:r>
            <a:br>
              <a:rPr lang="fr-FR" dirty="0"/>
            </a:br>
            <a:r>
              <a:rPr lang="fr-FR" dirty="0"/>
              <a:t>d’Outre-tombe - Halloween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ABB307-873A-4510-B202-339D1F532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4350" y="939800"/>
            <a:ext cx="4057650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dirty="0"/>
              <a:t>« </a:t>
            </a:r>
            <a:r>
              <a:rPr lang="fr-FR" i="1" dirty="0"/>
              <a:t>J’ai vraiment pris mon pied. Je planais dans le ciel comme un éperviers. J’étais vraiment un prince : </a:t>
            </a:r>
            <a:r>
              <a:rPr lang="fr-FR" b="1" i="1" dirty="0"/>
              <a:t>le roi de la nuit.</a:t>
            </a:r>
            <a:r>
              <a:rPr lang="fr-FR" i="1" dirty="0"/>
              <a:t> (…) </a:t>
            </a:r>
          </a:p>
          <a:p>
            <a:pPr marL="0" indent="0" algn="just">
              <a:buNone/>
            </a:pPr>
            <a:r>
              <a:rPr lang="fr-FR" i="1" dirty="0"/>
              <a:t>(…) Et moi Jack, (…) </a:t>
            </a:r>
            <a:r>
              <a:rPr lang="fr-FR" b="1" i="1" dirty="0"/>
              <a:t>le terrible épouvantail</a:t>
            </a:r>
            <a:r>
              <a:rPr lang="fr-FR" i="1" dirty="0"/>
              <a:t>, je ressusciterai au prochain Halloween et j’ai des tas d’idées nouvelles qui feront de superbes crimes et mes cadeaux seront encore plus barbares…» 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B924AD-3809-4607-98D7-3179E9767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3" y="1955594"/>
            <a:ext cx="7730052" cy="466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0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2F730-CDCF-4AE3-819C-CD8F5BB8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025"/>
            <a:ext cx="10515600" cy="1325563"/>
          </a:xfrm>
        </p:spPr>
        <p:txBody>
          <a:bodyPr/>
          <a:lstStyle/>
          <a:p>
            <a:r>
              <a:rPr lang="fr-FR" dirty="0"/>
              <a:t>La caméra comme magicienne : </a:t>
            </a:r>
            <a:br>
              <a:rPr lang="fr-FR" dirty="0"/>
            </a:br>
            <a:r>
              <a:rPr lang="fr-FR" dirty="0"/>
              <a:t>Les effets spéciaux – optiques 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E5A0844-3B43-40A1-ADE3-F8F5E66AF7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613"/>
            <a:ext cx="5181600" cy="2915361"/>
          </a:xfrm>
        </p:spPr>
      </p:pic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12A26266-AA25-46D6-97C5-5B396EA5CB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2574744"/>
            <a:ext cx="4795206" cy="2884229"/>
          </a:xfrm>
        </p:spPr>
      </p:pic>
    </p:spTree>
    <p:extLst>
      <p:ext uri="{BB962C8B-B14F-4D97-AF65-F5344CB8AC3E}">
        <p14:creationId xmlns:p14="http://schemas.microsoft.com/office/powerpoint/2010/main" val="3036574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F6E604-C6C8-4D7C-BD42-4B77BF02D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cinéma comme merveilles :</a:t>
            </a:r>
            <a:br>
              <a:rPr lang="fr-FR" dirty="0"/>
            </a:br>
            <a:r>
              <a:rPr lang="fr-FR" dirty="0"/>
              <a:t>Les </a:t>
            </a:r>
            <a:r>
              <a:rPr lang="fr-FR" i="1" dirty="0"/>
              <a:t>Milles et une nuits </a:t>
            </a:r>
            <a:r>
              <a:rPr lang="fr-FR" dirty="0"/>
              <a:t>et l’orientalisme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186DF6E-19F7-48B1-A273-03A2F3E981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72494"/>
            <a:ext cx="4876800" cy="3657600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A9B86183-117B-4B55-BF03-3C5168DC3F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172494"/>
            <a:ext cx="4876800" cy="3657600"/>
          </a:xfrm>
        </p:spPr>
      </p:pic>
    </p:spTree>
    <p:extLst>
      <p:ext uri="{BB962C8B-B14F-4D97-AF65-F5344CB8AC3E}">
        <p14:creationId xmlns:p14="http://schemas.microsoft.com/office/powerpoint/2010/main" val="3554908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4ED774-6320-4223-9F78-55D3BFB0A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magie des paroles et des objets </a:t>
            </a:r>
            <a:br>
              <a:rPr lang="fr-FR" dirty="0"/>
            </a:br>
            <a:r>
              <a:rPr lang="fr-FR" dirty="0"/>
              <a:t>(les anneaux, les tapis)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F6A693C9-9DBE-4091-A8CD-3AC08D0142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172494"/>
            <a:ext cx="4876800" cy="3657600"/>
          </a:xfrm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1A1DF4F1-7D95-4FFE-BDB4-CF8966A833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72494"/>
            <a:ext cx="4876800" cy="3657600"/>
          </a:xfrm>
        </p:spPr>
      </p:pic>
    </p:spTree>
    <p:extLst>
      <p:ext uri="{BB962C8B-B14F-4D97-AF65-F5344CB8AC3E}">
        <p14:creationId xmlns:p14="http://schemas.microsoft.com/office/powerpoint/2010/main" val="1196644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1BDA1-9055-4BDA-97D2-EB2089557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72025" cy="1325563"/>
          </a:xfrm>
        </p:spPr>
        <p:txBody>
          <a:bodyPr/>
          <a:lstStyle/>
          <a:p>
            <a:r>
              <a:rPr lang="fr-FR" dirty="0"/>
              <a:t>Des </a:t>
            </a:r>
            <a:r>
              <a:rPr lang="fr-FR" i="1" dirty="0" err="1"/>
              <a:t>Ophtalmoï</a:t>
            </a:r>
            <a:r>
              <a:rPr lang="fr-FR" dirty="0"/>
              <a:t> antiques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8636914-4F2B-485E-9046-7CA90C7288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75" y="120756"/>
            <a:ext cx="4993436" cy="3114676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BD8E4E5A-386E-4644-BE4A-C533B1CE70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324" y="3732430"/>
            <a:ext cx="3114676" cy="3114676"/>
          </a:xfrm>
        </p:spPr>
      </p:pic>
      <p:pic>
        <p:nvPicPr>
          <p:cNvPr id="9" name="Espace réservé du contenu 6">
            <a:extLst>
              <a:ext uri="{FF2B5EF4-FFF2-40B4-BE49-F238E27FC236}">
                <a16:creationId xmlns:a16="http://schemas.microsoft.com/office/drawing/2014/main" id="{E8E3931E-84A8-4917-AFC6-523D72208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3" y="1812978"/>
            <a:ext cx="6415089" cy="481131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FA58681-4934-4BBB-A770-B8DBDA63A268}"/>
              </a:ext>
            </a:extLst>
          </p:cNvPr>
          <p:cNvSpPr txBox="1"/>
          <p:nvPr/>
        </p:nvSpPr>
        <p:spPr>
          <a:xfrm>
            <a:off x="6555582" y="3235432"/>
            <a:ext cx="4629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Vase grec à figure noire d’un </a:t>
            </a:r>
            <a:r>
              <a:rPr lang="fr-FR" dirty="0" err="1"/>
              <a:t>opthalmos</a:t>
            </a:r>
            <a:r>
              <a:rPr lang="fr-FR" dirty="0"/>
              <a:t> sur la proue d’une trière grecque, Vers -530, Musée du Louvre.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02FE279-BF31-4573-B392-B054CCBAA163}"/>
              </a:ext>
            </a:extLst>
          </p:cNvPr>
          <p:cNvSpPr txBox="1"/>
          <p:nvPr/>
        </p:nvSpPr>
        <p:spPr>
          <a:xfrm>
            <a:off x="6915150" y="4438650"/>
            <a:ext cx="1543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Monnaie phénicienne,</a:t>
            </a:r>
          </a:p>
          <a:p>
            <a:r>
              <a:rPr lang="fr-FR" dirty="0"/>
              <a:t>Beyrouth,</a:t>
            </a:r>
          </a:p>
          <a:p>
            <a:r>
              <a:rPr lang="fr-FR" i="1" dirty="0"/>
              <a:t>Wikipédia</a:t>
            </a:r>
            <a:r>
              <a:rPr lang="fr-FR" dirty="0"/>
              <a:t>.</a:t>
            </a:r>
          </a:p>
          <a:p>
            <a:r>
              <a:rPr lang="fr-FR" dirty="0"/>
              <a:t>Non datée. </a:t>
            </a:r>
          </a:p>
        </p:txBody>
      </p:sp>
    </p:spTree>
    <p:extLst>
      <p:ext uri="{BB962C8B-B14F-4D97-AF65-F5344CB8AC3E}">
        <p14:creationId xmlns:p14="http://schemas.microsoft.com/office/powerpoint/2010/main" val="2819822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7AE5EB-68A6-41DF-9917-632B91663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00112"/>
            <a:ext cx="11077575" cy="1325563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Le cinéma comme dépaysement </a:t>
            </a:r>
            <a:r>
              <a:rPr lang="fr-FR" dirty="0"/>
              <a:t>:</a:t>
            </a:r>
            <a:br>
              <a:rPr lang="fr-FR" dirty="0"/>
            </a:br>
            <a:r>
              <a:rPr lang="fr-FR" dirty="0"/>
              <a:t>la machine à remonter le temps </a:t>
            </a:r>
            <a:br>
              <a:rPr lang="fr-FR" dirty="0"/>
            </a:br>
            <a:r>
              <a:rPr lang="fr-FR" dirty="0"/>
              <a:t>et une héroïne (1852-1903) </a:t>
            </a:r>
            <a:r>
              <a:rPr lang="fr-FR" b="1" dirty="0"/>
              <a:t>du </a:t>
            </a:r>
            <a:r>
              <a:rPr lang="fr-FR" b="1" i="1" dirty="0"/>
              <a:t>far </a:t>
            </a:r>
            <a:r>
              <a:rPr lang="fr-FR" b="1" i="1" dirty="0" err="1"/>
              <a:t>west</a:t>
            </a:r>
            <a:r>
              <a:rPr lang="fr-FR" b="1" i="1" dirty="0"/>
              <a:t> </a:t>
            </a:r>
            <a:r>
              <a:rPr lang="fr-FR" b="1" dirty="0"/>
              <a:t>étasunien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0B1D8D9-23EE-4D41-AC4B-485A3F82B2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6" y="2664505"/>
            <a:ext cx="9469032" cy="3945845"/>
          </a:xfrm>
        </p:spPr>
      </p:pic>
    </p:spTree>
    <p:extLst>
      <p:ext uri="{BB962C8B-B14F-4D97-AF65-F5344CB8AC3E}">
        <p14:creationId xmlns:p14="http://schemas.microsoft.com/office/powerpoint/2010/main" val="1109092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66" y="566355"/>
            <a:ext cx="7454059" cy="1325563"/>
          </a:xfrm>
        </p:spPr>
        <p:txBody>
          <a:bodyPr>
            <a:noAutofit/>
          </a:bodyPr>
          <a:lstStyle/>
          <a:p>
            <a:r>
              <a:rPr lang="fr-FR" sz="3200" b="1" dirty="0"/>
              <a:t>L’inspiration historique du scénario :</a:t>
            </a:r>
            <a:br>
              <a:rPr lang="fr-FR" sz="3200" b="1" dirty="0"/>
            </a:br>
            <a:r>
              <a:rPr lang="fr-FR" sz="3200" b="1" dirty="0"/>
              <a:t>le temps du </a:t>
            </a:r>
            <a:r>
              <a:rPr lang="fr-FR" sz="3200" b="1" i="1" dirty="0"/>
              <a:t>Far West, des pionniers </a:t>
            </a:r>
            <a:br>
              <a:rPr lang="fr-FR" sz="3200" b="1" i="1" dirty="0"/>
            </a:br>
            <a:r>
              <a:rPr lang="fr-FR" sz="3200" b="1" dirty="0"/>
              <a:t>et de Martha Jane </a:t>
            </a:r>
            <a:r>
              <a:rPr lang="fr-FR" sz="3200" b="1" dirty="0" err="1"/>
              <a:t>Cannary</a:t>
            </a:r>
            <a:r>
              <a:rPr lang="fr-FR" sz="3200" b="1" dirty="0"/>
              <a:t> (1852-1903)  </a:t>
            </a:r>
            <a:br>
              <a:rPr lang="fr-FR" sz="3600" b="1" dirty="0"/>
            </a:br>
            <a:endParaRPr lang="fr-FR" sz="3600" b="1" dirty="0"/>
          </a:p>
        </p:txBody>
      </p:sp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3485E4E3-491D-4F96-A259-8243D42E20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988427"/>
              </p:ext>
            </p:extLst>
          </p:nvPr>
        </p:nvGraphicFramePr>
        <p:xfrm>
          <a:off x="23066" y="1674564"/>
          <a:ext cx="6708240" cy="5183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029096" imgH="3886200" progId="AcroExch.Document.DC">
                  <p:embed/>
                </p:oleObj>
              </mc:Choice>
              <mc:Fallback>
                <p:oleObj name="Acrobat Document" r:id="rId2" imgW="5029096" imgH="3886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066" y="1674564"/>
                        <a:ext cx="6708240" cy="5183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C8F5CEAF-FB3E-43D7-9D76-522E2E1F6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634" y="165253"/>
            <a:ext cx="4619300" cy="684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81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67A37D-4401-4A9C-9274-FF50B132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5" y="409574"/>
            <a:ext cx="7219949" cy="533401"/>
          </a:xfrm>
        </p:spPr>
        <p:txBody>
          <a:bodyPr>
            <a:normAutofit fontScale="90000"/>
          </a:bodyPr>
          <a:lstStyle/>
          <a:p>
            <a:r>
              <a:rPr lang="fr-FR" b="1" dirty="0" err="1"/>
              <a:t>Calamity</a:t>
            </a:r>
            <a:r>
              <a:rPr lang="fr-FR" b="1" dirty="0"/>
              <a:t> Jane (1852-1903)</a:t>
            </a:r>
            <a:br>
              <a:rPr lang="fr-FR" dirty="0"/>
            </a:br>
            <a:r>
              <a:rPr lang="fr-FR" dirty="0"/>
              <a:t>Une personne, un mythe.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A277F05-1A77-4991-9499-585EBDFC5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295775" cy="6951637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E301E21-B4B8-4D40-AF60-A12D3E2072DF}"/>
              </a:ext>
            </a:extLst>
          </p:cNvPr>
          <p:cNvSpPr txBox="1"/>
          <p:nvPr/>
        </p:nvSpPr>
        <p:spPr>
          <a:xfrm>
            <a:off x="4429125" y="1343025"/>
            <a:ext cx="737235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dirty="0"/>
              <a:t>Elle est </a:t>
            </a:r>
            <a:r>
              <a:rPr lang="fr-FR" sz="3200" b="1" dirty="0"/>
              <a:t>l’aînée de six enfants</a:t>
            </a:r>
            <a:r>
              <a:rPr lang="fr-FR" sz="3200" dirty="0"/>
              <a:t>.</a:t>
            </a:r>
          </a:p>
          <a:p>
            <a:pPr algn="just"/>
            <a:r>
              <a:rPr lang="fr-FR" sz="3200" dirty="0"/>
              <a:t>Entre 1865-1868, la famille prend deux fois </a:t>
            </a:r>
            <a:r>
              <a:rPr lang="fr-FR" sz="3200" b="1" dirty="0"/>
              <a:t>la route en chariot</a:t>
            </a:r>
            <a:r>
              <a:rPr lang="fr-FR" sz="3200" dirty="0"/>
              <a:t>. Sa mère meurt durant la première traversée et son père tente de s’établir fermier avant de partir/mourir. </a:t>
            </a:r>
          </a:p>
          <a:p>
            <a:pPr algn="just"/>
            <a:r>
              <a:rPr lang="fr-FR" sz="3200" dirty="0"/>
              <a:t>Dès 18 ans, </a:t>
            </a:r>
            <a:r>
              <a:rPr lang="fr-FR" sz="3200" b="1" dirty="0"/>
              <a:t>elle travaille pour l’Armée des Etats-Unis</a:t>
            </a:r>
            <a:r>
              <a:rPr lang="fr-FR" sz="3200" dirty="0"/>
              <a:t> auprès du général Custer pendant les guerres dites "indiennes."</a:t>
            </a:r>
          </a:p>
          <a:p>
            <a:pPr algn="just"/>
            <a:r>
              <a:rPr lang="fr-FR" sz="3200" dirty="0"/>
              <a:t>Elle dicte son autobiographie publiée en </a:t>
            </a:r>
            <a:r>
              <a:rPr lang="fr-FR" sz="3200" b="1" dirty="0"/>
              <a:t>1896 </a:t>
            </a:r>
            <a:r>
              <a:rPr lang="fr-FR" sz="3200" dirty="0"/>
              <a:t>pour promouvoir sa participation à un </a:t>
            </a:r>
            <a:r>
              <a:rPr lang="fr-FR" sz="3200" i="1" dirty="0"/>
              <a:t>Wild West Show.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389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14A871-2D0C-4F45-873C-D7CE1AEF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13360"/>
            <a:ext cx="5088806" cy="1325563"/>
          </a:xfrm>
        </p:spPr>
        <p:txBody>
          <a:bodyPr/>
          <a:lstStyle/>
          <a:p>
            <a:r>
              <a:rPr lang="fr-FR" dirty="0"/>
              <a:t>Une histoire ancienne</a:t>
            </a:r>
            <a:br>
              <a:rPr lang="fr-FR" dirty="0"/>
            </a:br>
            <a:r>
              <a:rPr lang="fr-FR" dirty="0"/>
              <a:t>(1887-1911)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12CCE21-78D7-4376-A7E3-BD483227E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652588"/>
            <a:ext cx="4936065" cy="2776537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F155303-AAB8-419C-9CA2-78C39629CD38}"/>
              </a:ext>
            </a:extLst>
          </p:cNvPr>
          <p:cNvSpPr txBox="1"/>
          <p:nvPr/>
        </p:nvSpPr>
        <p:spPr>
          <a:xfrm>
            <a:off x="28576" y="4542790"/>
            <a:ext cx="51551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Alice Guy </a:t>
            </a:r>
            <a:r>
              <a:rPr lang="fr-FR" dirty="0" err="1"/>
              <a:t>Blaché</a:t>
            </a:r>
            <a:r>
              <a:rPr lang="fr-FR" dirty="0"/>
              <a:t> devant sa maison aux USA. Réalisatrice, scénariste et productrice. </a:t>
            </a:r>
          </a:p>
          <a:p>
            <a:r>
              <a:rPr lang="fr-FR" b="1" i="1" dirty="0"/>
              <a:t>La Fée aux choux</a:t>
            </a:r>
            <a:r>
              <a:rPr lang="fr-FR" dirty="0"/>
              <a:t> </a:t>
            </a:r>
            <a:r>
              <a:rPr lang="fr-FR" b="1" i="1" dirty="0"/>
              <a:t>ou la naissance des enfants</a:t>
            </a:r>
            <a:r>
              <a:rPr lang="fr-FR" dirty="0"/>
              <a:t> (France, 1896) ou plus tard aux Etats-Unis un western (</a:t>
            </a:r>
            <a:r>
              <a:rPr lang="fr-FR" b="1" i="1" dirty="0" err="1"/>
              <a:t>Greater</a:t>
            </a:r>
            <a:r>
              <a:rPr lang="fr-FR" b="1" i="1" dirty="0"/>
              <a:t> Love </a:t>
            </a:r>
            <a:r>
              <a:rPr lang="fr-FR" b="1" i="1" dirty="0" err="1"/>
              <a:t>Hath</a:t>
            </a:r>
            <a:r>
              <a:rPr lang="fr-FR" b="1" i="1" dirty="0"/>
              <a:t> no Man</a:t>
            </a:r>
            <a:r>
              <a:rPr lang="fr-FR" dirty="0"/>
              <a:t>, Etats-Unis, 1911),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560D9C8-E457-43BC-AE47-20115D259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425" y="370239"/>
            <a:ext cx="5848350" cy="215135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F5B37CE-DDBE-4B21-AFE9-14558F552287}"/>
              </a:ext>
            </a:extLst>
          </p:cNvPr>
          <p:cNvSpPr txBox="1"/>
          <p:nvPr/>
        </p:nvSpPr>
        <p:spPr>
          <a:xfrm>
            <a:off x="5686425" y="-43745"/>
            <a:ext cx="446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Etienne-Jules MAREY, </a:t>
            </a:r>
            <a:r>
              <a:rPr lang="fr-FR" b="1" i="1" dirty="0"/>
              <a:t>Cavalier arabe</a:t>
            </a:r>
            <a:r>
              <a:rPr lang="fr-FR" dirty="0"/>
              <a:t>, 1887.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F54F89D-14FE-420A-821D-79C930581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456" y="2754607"/>
            <a:ext cx="5715000" cy="212407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F6D469B-2AB8-4645-8BB5-ECF2E8658F5C}"/>
              </a:ext>
            </a:extLst>
          </p:cNvPr>
          <p:cNvSpPr txBox="1"/>
          <p:nvPr/>
        </p:nvSpPr>
        <p:spPr>
          <a:xfrm>
            <a:off x="8488002" y="4950616"/>
            <a:ext cx="32753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Frères Lumière, 1895 : </a:t>
            </a:r>
            <a:r>
              <a:rPr lang="fr-FR" b="1" i="1" dirty="0"/>
              <a:t>La Sortie des Usines Lumière</a:t>
            </a:r>
            <a:r>
              <a:rPr lang="fr-FR" dirty="0"/>
              <a:t> et </a:t>
            </a:r>
            <a:r>
              <a:rPr lang="fr-FR" b="1" i="1" dirty="0"/>
              <a:t>Entrée en gare du train de La Ciotat</a:t>
            </a:r>
            <a:r>
              <a:rPr lang="fr-FR" dirty="0"/>
              <a:t>.</a:t>
            </a:r>
          </a:p>
          <a:p>
            <a:r>
              <a:rPr lang="fr-FR" dirty="0"/>
              <a:t>Opérateur Alexandre </a:t>
            </a:r>
            <a:r>
              <a:rPr lang="fr-FR" dirty="0" err="1"/>
              <a:t>Promio</a:t>
            </a:r>
            <a:r>
              <a:rPr lang="fr-FR" dirty="0"/>
              <a:t>, </a:t>
            </a:r>
            <a:r>
              <a:rPr lang="fr-FR" b="1" i="1" dirty="0"/>
              <a:t>Caravane de chameaux</a:t>
            </a:r>
            <a:r>
              <a:rPr lang="fr-FR" dirty="0"/>
              <a:t>, Vue n°407,  1897.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D6AD4EA-E2BF-461A-9C14-2B84883BC9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456" y="4693966"/>
            <a:ext cx="2855044" cy="216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19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11EE9F-5EF6-4433-9484-B37369065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pionniers, les Ruée vers l’Or, les trappeurs et le silence des indiens.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1AE9E91-BE64-450D-82EF-96EDF0E23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39" y="2014538"/>
            <a:ext cx="4249062" cy="3277848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6EAF048-9B9D-4C2B-9D38-816A1B62DFC9}"/>
              </a:ext>
            </a:extLst>
          </p:cNvPr>
          <p:cNvSpPr txBox="1"/>
          <p:nvPr/>
        </p:nvSpPr>
        <p:spPr>
          <a:xfrm>
            <a:off x="342899" y="5438775"/>
            <a:ext cx="4781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La vie du trappeur au Canada</a:t>
            </a:r>
            <a:r>
              <a:rPr lang="fr-FR" b="1" dirty="0"/>
              <a:t>, </a:t>
            </a:r>
            <a:r>
              <a:rPr lang="fr-FR" dirty="0"/>
              <a:t>Photographie de </a:t>
            </a:r>
            <a:r>
              <a:rPr lang="fr-FR" dirty="0" err="1"/>
              <a:t>Nottman</a:t>
            </a:r>
            <a:r>
              <a:rPr lang="fr-FR" dirty="0"/>
              <a:t>, </a:t>
            </a:r>
            <a:r>
              <a:rPr lang="fr-FR" b="1" dirty="0"/>
              <a:t>vers 1890.</a:t>
            </a:r>
          </a:p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BF72508-FB57-4B2B-A579-40221975F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61" y="1143624"/>
            <a:ext cx="3211020" cy="250983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A692A54-9CD1-4115-9854-BBCB7F1C5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36" y="3972158"/>
            <a:ext cx="6334125" cy="264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10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15992F-382B-4A8B-8174-1E1CB5C8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5" y="250370"/>
            <a:ext cx="4924425" cy="901700"/>
          </a:xfrm>
        </p:spPr>
        <p:txBody>
          <a:bodyPr>
            <a:normAutofit fontScale="90000"/>
          </a:bodyPr>
          <a:lstStyle/>
          <a:p>
            <a:r>
              <a:rPr lang="fr-FR" dirty="0"/>
              <a:t>Action et réaction de Martha Jane/</a:t>
            </a:r>
            <a:r>
              <a:rPr lang="fr-FR" dirty="0" err="1"/>
              <a:t>Calamity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6296D41-457A-4EAC-ABF4-65D330103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6" y="1352931"/>
            <a:ext cx="3846298" cy="160337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9F2F459-5236-46A7-B5C6-B71B25A0C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75" y="131564"/>
            <a:ext cx="7258050" cy="302560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E71F798-08BC-4027-BFE9-F6C38ECAC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00" y="3262642"/>
            <a:ext cx="3846299" cy="160337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784453-8CBA-48C8-8A98-B4974F0311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5" y="4920790"/>
            <a:ext cx="4457699" cy="185824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7EB167E-3D0C-4746-8DE3-B1D7BDE62F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20790"/>
            <a:ext cx="4457699" cy="185824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AFA501E-770C-4923-A9C9-897EF14ED0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01" y="3262642"/>
            <a:ext cx="3564251" cy="1485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01CCBC8-BBFD-4EF3-AA64-8EAD20DBBF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1" y="3157167"/>
            <a:ext cx="3846298" cy="160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28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517B39E-95A9-4D49-BCB9-C5BA138D5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5" y="221647"/>
            <a:ext cx="4324459" cy="54913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46CF30-1954-4F94-B326-4A7F4816F99D}"/>
              </a:ext>
            </a:extLst>
          </p:cNvPr>
          <p:cNvSpPr/>
          <p:nvPr/>
        </p:nvSpPr>
        <p:spPr>
          <a:xfrm>
            <a:off x="232465" y="5832986"/>
            <a:ext cx="4324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Jean-Léon Gérôme</a:t>
            </a:r>
            <a:br>
              <a:rPr lang="fr-FR" dirty="0"/>
            </a:br>
            <a:r>
              <a:rPr lang="fr-FR" i="1" dirty="0"/>
              <a:t>Marchand de tapis au Caire</a:t>
            </a:r>
            <a:r>
              <a:rPr lang="fr-FR" dirty="0"/>
              <a:t>, 1887</a:t>
            </a:r>
            <a:br>
              <a:rPr lang="fr-FR" dirty="0"/>
            </a:br>
            <a:r>
              <a:rPr lang="fr-FR" dirty="0"/>
              <a:t>Minneapolis, Minneapolis Institute of Arts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604354-2FBD-45F2-A590-5097040A01BF}"/>
              </a:ext>
            </a:extLst>
          </p:cNvPr>
          <p:cNvSpPr/>
          <p:nvPr/>
        </p:nvSpPr>
        <p:spPr>
          <a:xfrm>
            <a:off x="5375965" y="5832986"/>
            <a:ext cx="5958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Numa MARZOCCHI de BELLUCI (1846 - 1930)</a:t>
            </a:r>
          </a:p>
          <a:p>
            <a:r>
              <a:rPr lang="fr-FR" b="1" i="1" dirty="0"/>
              <a:t>Femmes dans la cour de la demeure</a:t>
            </a:r>
          </a:p>
          <a:p>
            <a:r>
              <a:rPr lang="fr-FR" dirty="0"/>
              <a:t>Huile sur toile d'origine, 77x64 cm.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FD0E4DC-C766-444A-812B-E823F1A9F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987" y="221647"/>
            <a:ext cx="4652963" cy="561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84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7AE5EB-68A6-41DF-9917-632B91663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00112"/>
            <a:ext cx="11077575" cy="1325563"/>
          </a:xfrm>
        </p:spPr>
        <p:txBody>
          <a:bodyPr>
            <a:noAutofit/>
          </a:bodyPr>
          <a:lstStyle/>
          <a:p>
            <a:r>
              <a:rPr lang="fr-FR" sz="3600" b="1" dirty="0"/>
              <a:t>Le cinéma comme dépaysement </a:t>
            </a:r>
            <a:r>
              <a:rPr lang="fr-FR" sz="3600" dirty="0"/>
              <a:t>:</a:t>
            </a:r>
            <a:br>
              <a:rPr lang="fr-FR" sz="3600" dirty="0"/>
            </a:br>
            <a:r>
              <a:rPr lang="fr-FR" sz="3600" dirty="0"/>
              <a:t>la machine à remonter le temps </a:t>
            </a:r>
            <a:br>
              <a:rPr lang="fr-FR" sz="3600" dirty="0"/>
            </a:br>
            <a:r>
              <a:rPr lang="fr-FR" sz="3600" dirty="0"/>
              <a:t>(Les contes et l’histoire : </a:t>
            </a:r>
            <a:r>
              <a:rPr lang="fr-FR" sz="3600" b="1" dirty="0"/>
              <a:t>Bagdad (Irak) et Samarkand (Ouzbékistan), </a:t>
            </a:r>
            <a:r>
              <a:rPr lang="fr-FR" sz="3600" dirty="0"/>
              <a:t>les capitales rêvées des </a:t>
            </a:r>
            <a:r>
              <a:rPr lang="fr-FR" sz="3600" b="1" dirty="0"/>
              <a:t>sultanats Abbassides (VIII-XIIIᵉ siècle) et Timourides (XIV-XVᵉ)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8C3990-1E3F-4B4F-B70A-41186B772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6974" y="3105150"/>
            <a:ext cx="4641853" cy="3481389"/>
          </a:xfrm>
          <a:prstGeom prst="rect">
            <a:avLst/>
          </a:prstGeom>
        </p:spPr>
      </p:pic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79370D20-52A1-485A-94D8-E1C5B84866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" y="3057524"/>
            <a:ext cx="4641853" cy="348139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6B245CB-6A67-47C8-A860-907908F333A5}"/>
              </a:ext>
            </a:extLst>
          </p:cNvPr>
          <p:cNvSpPr txBox="1"/>
          <p:nvPr/>
        </p:nvSpPr>
        <p:spPr>
          <a:xfrm>
            <a:off x="11039475" y="3686175"/>
            <a:ext cx="1152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Ziggurrat</a:t>
            </a:r>
            <a:endParaRPr lang="fr-FR" dirty="0"/>
          </a:p>
          <a:p>
            <a:r>
              <a:rPr lang="fr-FR" dirty="0"/>
              <a:t>(restauré)</a:t>
            </a:r>
          </a:p>
          <a:p>
            <a:r>
              <a:rPr lang="fr-FR" dirty="0"/>
              <a:t>D’Ur,</a:t>
            </a:r>
          </a:p>
          <a:p>
            <a:r>
              <a:rPr lang="fr-FR" dirty="0"/>
              <a:t>Irak)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EDABB7-0F7B-49B9-A814-36FC3AF089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2" y="2952155"/>
            <a:ext cx="2609850" cy="14680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2E6BB26-7426-41F1-96BD-D386755C26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952155"/>
            <a:ext cx="22479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47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0F20A-2CFD-483F-8C0C-60AA915A9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27000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FIN ?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28B28DF-1AE1-433A-9D04-3D016FDEF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2" y="1302477"/>
            <a:ext cx="8734425" cy="5245863"/>
          </a:xfrm>
        </p:spPr>
      </p:pic>
    </p:spTree>
    <p:extLst>
      <p:ext uri="{BB962C8B-B14F-4D97-AF65-F5344CB8AC3E}">
        <p14:creationId xmlns:p14="http://schemas.microsoft.com/office/powerpoint/2010/main" val="4238614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192" y="356279"/>
            <a:ext cx="6308756" cy="1325563"/>
          </a:xfrm>
        </p:spPr>
        <p:txBody>
          <a:bodyPr>
            <a:noAutofit/>
          </a:bodyPr>
          <a:lstStyle/>
          <a:p>
            <a:br>
              <a:rPr lang="fr-FR" sz="3600" b="1" dirty="0"/>
            </a:br>
            <a:r>
              <a:rPr lang="fr-FR" sz="3600" b="1" dirty="0"/>
              <a:t>Les outils d’un travail collectif:</a:t>
            </a:r>
            <a:br>
              <a:rPr lang="fr-FR" sz="3600" b="1" dirty="0"/>
            </a:br>
            <a:r>
              <a:rPr lang="fr-FR" sz="3600" b="1" dirty="0"/>
              <a:t>palettes graphiques et</a:t>
            </a:r>
            <a:br>
              <a:rPr lang="fr-FR" sz="3600" b="1" dirty="0"/>
            </a:br>
            <a:r>
              <a:rPr lang="fr-FR" sz="3600" b="1" dirty="0"/>
              <a:t>logiciel de modélisation 3D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959BE78-8D3A-47F8-A3E7-4F695A2A5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73" y="2246000"/>
            <a:ext cx="5901047" cy="29980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149AAB3-9E22-4071-8ECC-1A2D8CCB4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48" y="746987"/>
            <a:ext cx="5518860" cy="29980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EA01DF8-647D-42F7-B489-C56768F5C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206" y="3991432"/>
            <a:ext cx="4975221" cy="250519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730BAEE-457B-4C4B-B780-CC4D50461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2" y="4224945"/>
            <a:ext cx="2903908" cy="25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61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CB33E-CCE7-4815-8388-6A3AE9EB0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caméra comme microscope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90717B9-7E97-4D64-86D1-944296968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93" y="2194434"/>
            <a:ext cx="4718157" cy="387873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02BBC7D-D78F-4AE2-9550-D3373B533882}"/>
              </a:ext>
            </a:extLst>
          </p:cNvPr>
          <p:cNvSpPr txBox="1"/>
          <p:nvPr/>
        </p:nvSpPr>
        <p:spPr>
          <a:xfrm>
            <a:off x="5324475" y="2221536"/>
            <a:ext cx="66579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dirty="0"/>
              <a:t>« </a:t>
            </a:r>
            <a:r>
              <a:rPr lang="fr-FR" sz="3200" i="1" dirty="0"/>
              <a:t>C’est une prairie au petit jour quelque part sur la terre. Cachée sur cette prairie s’étend un monde démesuré grand </a:t>
            </a:r>
            <a:r>
              <a:rPr lang="fr-FR" sz="3200" b="1" i="1" dirty="0"/>
              <a:t>comme une planète</a:t>
            </a:r>
            <a:r>
              <a:rPr lang="fr-FR" sz="3200" i="1" dirty="0"/>
              <a:t>. Les herbes folles si transforment en </a:t>
            </a:r>
            <a:r>
              <a:rPr lang="fr-FR" sz="3200" b="1" i="1" dirty="0"/>
              <a:t>jungle impénétrable</a:t>
            </a:r>
            <a:r>
              <a:rPr lang="fr-FR" sz="3200" i="1" dirty="0"/>
              <a:t>, les cailloux deviennent </a:t>
            </a:r>
            <a:r>
              <a:rPr lang="fr-FR" sz="3200" b="1" i="1" dirty="0"/>
              <a:t>des montagnes </a:t>
            </a:r>
            <a:r>
              <a:rPr lang="fr-FR" sz="3200" i="1" dirty="0"/>
              <a:t>et le plus modeste trou d’eau prend </a:t>
            </a:r>
            <a:r>
              <a:rPr lang="fr-FR" sz="3200" b="1" i="1" dirty="0"/>
              <a:t>les dimensions d’un océan. »</a:t>
            </a:r>
            <a:endParaRPr lang="fr-FR" sz="32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46672D0-980B-4AA3-AB34-081486B16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0048"/>
            <a:ext cx="3505200" cy="209085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799D426-C197-447F-A789-AAEB229AC15A}"/>
              </a:ext>
            </a:extLst>
          </p:cNvPr>
          <p:cNvSpPr txBox="1"/>
          <p:nvPr/>
        </p:nvSpPr>
        <p:spPr>
          <a:xfrm>
            <a:off x="7591425" y="-8358"/>
            <a:ext cx="334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Collection technique </a:t>
            </a:r>
          </a:p>
          <a:p>
            <a:r>
              <a:rPr lang="fr-FR" dirty="0"/>
              <a:t>de la Cinémathèque Française)</a:t>
            </a:r>
          </a:p>
        </p:txBody>
      </p:sp>
    </p:spTree>
    <p:extLst>
      <p:ext uri="{BB962C8B-B14F-4D97-AF65-F5344CB8AC3E}">
        <p14:creationId xmlns:p14="http://schemas.microsoft.com/office/powerpoint/2010/main" val="294702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81A8F-2BD6-4D5B-8571-DF8B326B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Focus sur la Caméra de </a:t>
            </a:r>
            <a:r>
              <a:rPr lang="fr-FR" i="1" dirty="0" err="1"/>
              <a:t>Microcosmos</a:t>
            </a:r>
            <a:r>
              <a:rPr lang="fr-FR" i="1" dirty="0"/>
              <a:t> (1996) : </a:t>
            </a:r>
            <a:br>
              <a:rPr lang="fr-FR" i="1" dirty="0"/>
            </a:br>
            <a:r>
              <a:rPr lang="fr-FR" i="1" dirty="0"/>
              <a:t>(dépôt à la Cinémathèque Française)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714BD8-54B4-449A-84B2-D4E84B989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7600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La caméra est une </a:t>
            </a:r>
            <a:r>
              <a:rPr lang="fr-FR" dirty="0" err="1"/>
              <a:t>Arriflex</a:t>
            </a:r>
            <a:r>
              <a:rPr lang="fr-FR" dirty="0"/>
              <a:t> 35 III, munie d'objectifs spéciaux, originellement montée sur un bâti très lourd (pour la stabilisation), et capable d'obéir à la moindre commande, </a:t>
            </a:r>
            <a:r>
              <a:rPr lang="fr-FR" b="1" dirty="0"/>
              <a:t>grâce à la technique informatisée du </a:t>
            </a:r>
            <a:r>
              <a:rPr lang="fr-FR" b="1" i="1" dirty="0"/>
              <a:t>motion control</a:t>
            </a:r>
            <a:r>
              <a:rPr lang="fr-FR" b="1" dirty="0"/>
              <a:t> qui donne des mouvements doux et minuscules</a:t>
            </a:r>
            <a:r>
              <a:rPr lang="fr-FR" dirty="0"/>
              <a:t>. La caméra peut filmer en grande vitesse, de façon à </a:t>
            </a:r>
            <a:r>
              <a:rPr lang="fr-FR" b="1" dirty="0"/>
              <a:t>ralentir certains gestes rapides</a:t>
            </a:r>
            <a:r>
              <a:rPr lang="fr-FR" dirty="0"/>
              <a:t>. Des systèmes optiques permettent de plonger dans l'herbe ou le calice des fleurs. </a:t>
            </a:r>
          </a:p>
          <a:p>
            <a:pPr algn="just"/>
            <a:r>
              <a:rPr lang="fr-FR" b="1" dirty="0"/>
              <a:t>Un studio </a:t>
            </a:r>
            <a:r>
              <a:rPr lang="fr-FR" dirty="0"/>
              <a:t>a été construit pour abriter cette installation et la longue cohorte des acteurs : fourmis, araignées, chenilles, papillons, bien que bon nombre de plans aient été aussi réalisés en plein air, dans le cadre magnifique de l'Aveyron. </a:t>
            </a:r>
          </a:p>
        </p:txBody>
      </p:sp>
    </p:spTree>
    <p:extLst>
      <p:ext uri="{BB962C8B-B14F-4D97-AF65-F5344CB8AC3E}">
        <p14:creationId xmlns:p14="http://schemas.microsoft.com/office/powerpoint/2010/main" val="956231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E7654D-46C6-4D0A-9450-3A689CE03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90" y="203772"/>
            <a:ext cx="4962832" cy="1325563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A échelle d’animaux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/>
              <a:t>L’effet </a:t>
            </a:r>
            <a:r>
              <a:rPr lang="fr-FR" i="1" dirty="0"/>
              <a:t>Nuit du chasseur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C9382F9-EC07-4BFD-A6DF-145653FF2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39" y="1825625"/>
            <a:ext cx="4561936" cy="190169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836F201-F798-4586-B2E4-2CEB90B0B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721" y="652728"/>
            <a:ext cx="6300634" cy="262649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8EA9D34-3926-4B7D-84CF-ECDC0FCFA0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793" y="4333875"/>
            <a:ext cx="5222561" cy="217708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8C4EAF9-A905-4A24-B2D5-9B066CE79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0" y="4113038"/>
            <a:ext cx="6096000" cy="254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35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ED9BA3E-DF68-4F04-BAE4-4A9EC5BA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changements d’échelles :</a:t>
            </a:r>
            <a:br>
              <a:rPr lang="fr-FR" dirty="0"/>
            </a:br>
            <a:r>
              <a:rPr lang="fr-FR" dirty="0"/>
              <a:t>transparence (double prise de vue) et dessins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9DAA8CDE-35FD-4335-982F-95630CB249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5" y="2995367"/>
            <a:ext cx="5181600" cy="2183304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B8A1B00-2005-45BD-99B1-02827B2571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9194"/>
            <a:ext cx="4876800" cy="3657600"/>
          </a:xfrm>
        </p:spPr>
      </p:pic>
    </p:spTree>
    <p:extLst>
      <p:ext uri="{BB962C8B-B14F-4D97-AF65-F5344CB8AC3E}">
        <p14:creationId xmlns:p14="http://schemas.microsoft.com/office/powerpoint/2010/main" val="3281498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1598BF-6EBD-4FA1-81CE-7CA59AB4B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cinéma comme pure invention ?</a:t>
            </a:r>
            <a:br>
              <a:rPr lang="fr-FR" dirty="0"/>
            </a:br>
            <a:r>
              <a:rPr lang="fr-FR" dirty="0"/>
              <a:t>Voir l’incroyable  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BE95DCC1-2C5D-458A-A2F7-ECAABEFA14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4" y="1825626"/>
            <a:ext cx="7336988" cy="4351337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379CCBA-AD2B-415C-BA5F-7D3D3EE39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92" y="1825624"/>
            <a:ext cx="5305717" cy="435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5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AB0AE9-5754-4D34-873A-FB559C95E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Confrontation d’ « univers » : </a:t>
            </a:r>
            <a:br>
              <a:rPr lang="fr-FR" dirty="0"/>
            </a:br>
            <a:r>
              <a:rPr lang="fr-FR" dirty="0"/>
              <a:t>l’héroïne ou le héros découvre un territoire…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775760-B499-4680-B9EE-746ECD80F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5274" y="1825625"/>
            <a:ext cx="3657601" cy="4351338"/>
          </a:xfrm>
        </p:spPr>
        <p:txBody>
          <a:bodyPr>
            <a:normAutofit lnSpcReduction="10000"/>
          </a:bodyPr>
          <a:lstStyle/>
          <a:p>
            <a:endParaRPr lang="fr-FR" dirty="0"/>
          </a:p>
          <a:p>
            <a:r>
              <a:rPr lang="fr-FR" dirty="0"/>
              <a:t>Halloween et Noël </a:t>
            </a:r>
          </a:p>
          <a:p>
            <a:r>
              <a:rPr lang="fr-FR" dirty="0"/>
              <a:t>La vie quotidienne et le jardin d’à côté…</a:t>
            </a:r>
          </a:p>
          <a:p>
            <a:r>
              <a:rPr lang="fr-FR" dirty="0"/>
              <a:t>La rue et le palais</a:t>
            </a:r>
          </a:p>
          <a:p>
            <a:r>
              <a:rPr lang="fr-FR" dirty="0"/>
              <a:t>Pionniers, les trappeurs indiens, le travail à la mine d’or et les vertus du « pantalon »?  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F6FE29-CB62-4D9E-84B8-B24529400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62" y="1900101"/>
            <a:ext cx="7155326" cy="402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24140"/>
      </p:ext>
    </p:extLst>
  </p:cSld>
  <p:clrMapOvr>
    <a:masterClrMapping/>
  </p:clrMapOvr>
</p:sld>
</file>

<file path=ppt/theme/theme1.xml><?xml version="1.0" encoding="utf-8"?>
<a:theme xmlns:a="http://schemas.openxmlformats.org/drawingml/2006/main" name="Animation Pp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B8931664-E92C-4146-A00C-1E17642762F7}" vid="{991D55D2-3E7E-44FB-A9A9-8DFEB4F359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Animation Ppt</Template>
  <TotalTime>2365</TotalTime>
  <Words>895</Words>
  <Application>Microsoft Macintosh PowerPoint</Application>
  <PresentationFormat>Grand écran</PresentationFormat>
  <Paragraphs>58</Paragraphs>
  <Slides>24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Animation Ppt</vt:lpstr>
      <vt:lpstr>Acrobat Document</vt:lpstr>
      <vt:lpstr>Aventurières, aventuriers.  Du jamais vu grâce au cinéma ! n Le Voleur de Bagdad (1940),    L’Etrange Noel de Monsieur Jack (1993), Microcosmos (1996) et  Calamity Jane,  une enfance de Martha Cannary (2020)</vt:lpstr>
      <vt:lpstr>Une histoire ancienne (1887-1911)</vt:lpstr>
      <vt:lpstr> Les outils d’un travail collectif: palettes graphiques et logiciel de modélisation 3D</vt:lpstr>
      <vt:lpstr>La caméra comme microscope</vt:lpstr>
      <vt:lpstr>Focus sur la Caméra de Microcosmos (1996) :  (dépôt à la Cinémathèque Française)</vt:lpstr>
      <vt:lpstr>A échelle d’animaux. L’effet Nuit du chasseur </vt:lpstr>
      <vt:lpstr>Les changements d’échelles : transparence (double prise de vue) et dessins</vt:lpstr>
      <vt:lpstr>Le cinéma comme pure invention ? Voir l’incroyable  </vt:lpstr>
      <vt:lpstr>Confrontation d’ « univers » :  l’héroïne ou le héros découvre un territoire…</vt:lpstr>
      <vt:lpstr>Les habits de Martha Jane: "féminine" si je veux!</vt:lpstr>
      <vt:lpstr>Ecouter la nature/ Recréer le son du western </vt:lpstr>
      <vt:lpstr>Jouer à sa faire peur : Les dangers de l’aventure d’Outre-tombe - Halloween </vt:lpstr>
      <vt:lpstr>La caméra comme magicienne :  Les effets spéciaux – optiques  </vt:lpstr>
      <vt:lpstr>Le cinéma comme merveilles : Les Milles et une nuits et l’orientalisme </vt:lpstr>
      <vt:lpstr>La magie des paroles et des objets  (les anneaux, les tapis)</vt:lpstr>
      <vt:lpstr>Des Ophtalmoï antiques </vt:lpstr>
      <vt:lpstr>Le cinéma comme dépaysement : la machine à remonter le temps  et une héroïne (1852-1903) du far west étasunien</vt:lpstr>
      <vt:lpstr>L’inspiration historique du scénario : le temps du Far West, des pionniers  et de Martha Jane Cannary (1852-1903)   </vt:lpstr>
      <vt:lpstr>Calamity Jane (1852-1903) Une personne, un mythe.</vt:lpstr>
      <vt:lpstr>Les pionniers, les Ruée vers l’Or, les trappeurs et le silence des indiens.</vt:lpstr>
      <vt:lpstr>Action et réaction de Martha Jane/Calamity</vt:lpstr>
      <vt:lpstr>Présentation PowerPoint</vt:lpstr>
      <vt:lpstr>Le cinéma comme dépaysement : la machine à remonter le temps  (Les contes et l’histoire : Bagdad (Irak) et Samarkand (Ouzbékistan), les capitales rêvées des sultanats Abbassides (VIII-XIIIᵉ siècle) et Timourides (XIV-XVᵉ) </vt:lpstr>
      <vt:lpstr>FIN 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film d’animation</dc:title>
  <dc:creator>Claudine</dc:creator>
  <cp:lastModifiedBy>Emma Seguin</cp:lastModifiedBy>
  <cp:revision>201</cp:revision>
  <dcterms:created xsi:type="dcterms:W3CDTF">2018-10-22T13:55:10Z</dcterms:created>
  <dcterms:modified xsi:type="dcterms:W3CDTF">2024-11-22T11:35:12Z</dcterms:modified>
</cp:coreProperties>
</file>